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16"/>
  </p:notesMasterIdLst>
  <p:sldIdLst>
    <p:sldId id="256" r:id="rId2"/>
    <p:sldId id="271" r:id="rId3"/>
    <p:sldId id="274" r:id="rId4"/>
    <p:sldId id="277" r:id="rId5"/>
    <p:sldId id="275" r:id="rId6"/>
    <p:sldId id="276" r:id="rId7"/>
    <p:sldId id="279" r:id="rId8"/>
    <p:sldId id="257" r:id="rId9"/>
    <p:sldId id="258" r:id="rId10"/>
    <p:sldId id="263" r:id="rId11"/>
    <p:sldId id="280" r:id="rId12"/>
    <p:sldId id="264" r:id="rId13"/>
    <p:sldId id="268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61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DF13E-FAD1-48F4-8780-BDD84D8DDA06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E4C3F1-E58F-4794-A86E-BB8D5EA18A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583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73AFD0-5088-B4A0-1922-1997627A46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1B5135-0FC8-5E31-3B4D-D36A0BB9CD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C1916C-B367-FE47-5084-10195AEA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AD5AF0-A2F9-969E-E5AA-91EFBF72E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3455D9-FB23-77B6-3972-B62E765BE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684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1A1CA-D301-3DC8-98DE-F31113FAE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679C4C-5D16-6B44-9A96-84B282CCB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574C8A-BA4C-C39D-4884-188FEC151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EFE8BB-5E1F-E727-1528-6DAC35461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CFEEC6-52BD-4705-E8CE-A6F37204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8096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1EAEDBC-1E2C-C269-9B67-2D1287660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D99B5F3-4BBD-1411-9463-E614F6248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79E32D-39F4-64F0-25B8-8B063CF7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359CFE-BFEF-B339-CB55-30BAD95D3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25603A-D42C-75A5-B7C8-E8ECB43F2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77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AFF75-B217-D472-2A61-5BC06B75B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9A0A7C-9578-8803-2FA6-7BF4CEFF4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B37C2E-616A-28AB-8094-7F845A8E4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6AFE45-F1B7-B4BC-0FFB-43E4325DD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FA7B47-7CA6-B83F-A407-D6CB8F02D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16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6E9AA2-5CE5-D4D2-2341-A5D017DFD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37B922-B220-8033-4476-B056A5B3C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524E05-F8BB-0F0B-CA6E-2D4DAA9C5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93795D-5AA7-0FBE-B247-345F377A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FF4C60-2235-481D-035D-6CF0969AD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7554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EE0153-F91A-3F51-AABB-ECEF4A470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68418E-53D7-A225-5830-7E6D72D70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3EF64C1-BD76-D567-10D5-837DF263C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BD4902-92D5-F83F-2874-ADDED448F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ED3CEFE-26AE-4984-6268-9A518ED2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7CDFD8-1FCE-4AD4-EE5C-990B1F21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155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58B56A-D6FE-C3CF-BD51-5463791B8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1250CD-7A5B-5845-BA37-02C1DF869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3D95FF-8EC3-4EA1-707D-FEEDF295B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116448-9D1A-313E-6E17-7851E29053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61C55B3-736B-7E6B-4FE0-DEF0688FB2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2A8C4C-03FE-988A-764E-6C187B446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31FA211-1738-F6A4-C657-0B9407BF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C0B1215-372B-0598-7330-FDD71345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499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20742-8FDE-F9FC-0B09-53F81F91C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128D711-3CB3-64F0-3A9E-B50DCB703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C578524-F643-7263-770D-6EDDD22CF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503BDF1-6325-F060-F636-1D97D0ED6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2596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68752EA-D346-40DC-7A83-20ABEC3F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BEFAC27-B391-9099-723E-6E23C4323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97A5E0-182E-319D-ABEA-3AB401D2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12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9CD62F-9C35-1808-BF93-1DD4839C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51FB3F-6986-B764-0DD1-55784FEE1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66D58D6-FC6F-5995-ABF6-D76D9E599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0EF470-8D27-9B4D-DC1E-3223E90B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8F83BA-6B22-7FF4-4E51-ADF0E6C78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04FF435-5ABE-66F8-F7F1-09AC3573A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46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58D862-4CCA-F4C9-0B11-77CADCF0E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7B49565-5E28-E89F-089E-2BE142FE07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D4EEB15-758C-D91C-A7E6-3D3EEDD35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5A6AE8-F98C-7661-765A-FB237ABB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28B233-53C4-4277-F948-AFB43098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1B15B8-B2F5-3A67-3F86-53743398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00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830D5D-7125-0BA6-3691-A1BFCB31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D9CF3A-D078-5265-F4F7-9959D2A65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D66942-298C-893D-0057-ABFA2F3E8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4906-0AF9-4B48-93B2-1CA858D090A3}" type="datetimeFigureOut">
              <a:rPr lang="ru-RU" smtClean="0"/>
              <a:t>14/05/25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376D63-D0F0-CE3B-0529-DE555B4C3B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53AEA1-91A9-DCFC-EB43-350E54ACCD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69609-4FAC-41EC-84D2-0D74A0EFCA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8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DCE078F9-3745-B410-07F3-DB5CE3AE4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6537" y="0"/>
            <a:ext cx="7767637" cy="6691744"/>
          </a:xfrm>
        </p:spPr>
        <p:txBody>
          <a:bodyPr>
            <a:normAutofit/>
          </a:bodyPr>
          <a:lstStyle/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 НАУКИ И ОБРАЗОВАНИЯ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АЗЕРБАЙДЖАНСКОЙ РЕСПУБЛИКИ</a:t>
            </a:r>
          </a:p>
          <a:p>
            <a:pPr algn="ctr"/>
            <a:b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АЗЕРБАЙДЖАНСКИЙ ГОСУДАРСТВЕННЫЙ УНИВЕРСИТЕТ НЕФТИ И ПРОМЫШЛЕННОСТИ</a:t>
            </a:r>
          </a:p>
          <a:p>
            <a:pPr algn="ctr"/>
            <a:b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КАФЕДРА: «КОМПЬЮТЕРНАЯ ИНЖЕНЕРИЯ»</a:t>
            </a:r>
          </a:p>
          <a:p>
            <a:pPr algn="ctr"/>
            <a:b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Предмет: «Веб-системы и технологии»</a:t>
            </a:r>
          </a:p>
          <a:p>
            <a:pPr algn="ctr"/>
            <a:b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</a:p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Тема: «Разработка системы онлайн-бронирования отелей»</a:t>
            </a:r>
          </a:p>
          <a:p>
            <a:pPr algn="l"/>
            <a:endParaRPr lang="ru-RU" sz="1800" dirty="0">
              <a:solidFill>
                <a:schemeClr val="tx1"/>
              </a:solidFill>
            </a:endParaRPr>
          </a:p>
          <a:p>
            <a:pPr algn="l"/>
            <a:endParaRPr lang="ru-RU" sz="1800" dirty="0">
              <a:solidFill>
                <a:schemeClr val="tx1"/>
              </a:solidFill>
            </a:endParaRPr>
          </a:p>
          <a:p>
            <a:pPr algn="l"/>
            <a:r>
              <a:rPr lang="ru-RU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650.22</a:t>
            </a:r>
          </a:p>
          <a:p>
            <a:pPr algn="l"/>
            <a:r>
              <a:rPr lang="ru-RU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Сербин Владимир</a:t>
            </a:r>
          </a:p>
          <a:p>
            <a:pPr algn="l"/>
            <a:r>
              <a:rPr lang="ru-RU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асс. Халилов М. Э.</a:t>
            </a:r>
            <a:endParaRPr lang="ru-RU" sz="1800" b="1" dirty="0">
              <a:solidFill>
                <a:schemeClr val="tx1"/>
              </a:solidFill>
            </a:endParaRPr>
          </a:p>
          <a:p>
            <a:pPr algn="l"/>
            <a:endParaRPr lang="ru-RU" sz="1800" dirty="0">
              <a:solidFill>
                <a:schemeClr val="tx1"/>
              </a:solidFill>
            </a:endParaRPr>
          </a:p>
          <a:p>
            <a:pPr algn="ctr"/>
            <a:endParaRPr lang="ru-RU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БАКУ-2025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047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24C656-E633-1750-BB6A-6E7DDE4F301E}"/>
              </a:ext>
            </a:extLst>
          </p:cNvPr>
          <p:cNvSpPr txBox="1"/>
          <p:nvPr/>
        </p:nvSpPr>
        <p:spPr>
          <a:xfrm>
            <a:off x="0" y="0"/>
            <a:ext cx="1219200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.2 Верстка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93036A-07F3-C25B-F656-331BB036E977}"/>
              </a:ext>
            </a:extLst>
          </p:cNvPr>
          <p:cNvSpPr txBox="1"/>
          <p:nvPr/>
        </p:nvSpPr>
        <p:spPr>
          <a:xfrm>
            <a:off x="0" y="45807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7675" algn="just"/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1. Данная страница состоит из настраиваемой фильтрации отелей по городам и по цене, а так же сами отели. Начнём с фильтрации отелей:</a:t>
            </a:r>
            <a:endParaRPr lang="ru-RU" sz="1400" kern="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47675" algn="just"/>
            <a:r>
              <a:rPr lang="ru-RU" sz="1400" b="1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Фильтрация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 по городу и цене выглядит следующим образом (Рис 2.5):</a:t>
            </a:r>
            <a:endParaRPr lang="ru-RU" sz="1400" kern="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5CA75BD-36AB-D538-A4BC-2F9356938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068" y="981294"/>
            <a:ext cx="3654333" cy="24477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847082C-8A72-E729-3383-A46FF83CB1DE}"/>
              </a:ext>
            </a:extLst>
          </p:cNvPr>
          <p:cNvSpPr txBox="1"/>
          <p:nvPr/>
        </p:nvSpPr>
        <p:spPr>
          <a:xfrm>
            <a:off x="4345068" y="3275111"/>
            <a:ext cx="3654333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Рис. 2.5 Фильтрация отелей по городу и цене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66D537-E6A6-B35D-A0F0-4E66902D0204}"/>
              </a:ext>
            </a:extLst>
          </p:cNvPr>
          <p:cNvSpPr txBox="1"/>
          <p:nvPr/>
        </p:nvSpPr>
        <p:spPr>
          <a:xfrm>
            <a:off x="-65540" y="3991326"/>
            <a:ext cx="5961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2. Далее рассмотрим </a:t>
            </a:r>
            <a:r>
              <a:rPr lang="ru-RU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контейнер с отелями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всего их представлено 11. Мы рассмотрим один из них, но другие выглядят аналогично (Рис. 2.6).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E47687-58B8-DECD-D352-E014DBDCE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8107"/>
            <a:ext cx="5287271" cy="17318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50F930-9722-610A-4B8D-8A0BA4E90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973" y="4175165"/>
            <a:ext cx="4123373" cy="23455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B1000F-6953-3767-F8F2-1D1EA628EEC7}"/>
              </a:ext>
            </a:extLst>
          </p:cNvPr>
          <p:cNvSpPr txBox="1"/>
          <p:nvPr/>
        </p:nvSpPr>
        <p:spPr>
          <a:xfrm>
            <a:off x="6451956" y="3651945"/>
            <a:ext cx="57400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3. Далее добавим 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модальное окно 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каждого отеля, чтобы при нажатие на кнопку 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“Показать подробнее” 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открывалось окно (Рис 2.7).</a:t>
            </a:r>
            <a:endParaRPr lang="ru-RU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4D4C86-E969-3CDE-F6C1-A42210886465}"/>
              </a:ext>
            </a:extLst>
          </p:cNvPr>
          <p:cNvSpPr txBox="1"/>
          <p:nvPr/>
        </p:nvSpPr>
        <p:spPr>
          <a:xfrm>
            <a:off x="0" y="6365070"/>
            <a:ext cx="5287271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2.6 Контейнер с отелем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EB2AD7-905F-8E15-B929-28CF257CF39F}"/>
              </a:ext>
            </a:extLst>
          </p:cNvPr>
          <p:cNvSpPr txBox="1"/>
          <p:nvPr/>
        </p:nvSpPr>
        <p:spPr>
          <a:xfrm>
            <a:off x="7116973" y="6436926"/>
            <a:ext cx="4123373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2.7 Модальное окно для отеля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9417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4B4BF7-785D-212A-047E-74473DAC3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313326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.3 Верстка </a:t>
            </a:r>
            <a:r>
              <a:rPr lang="en-US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</a:t>
            </a:r>
            <a:r>
              <a:rPr lang="ru-RU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b="1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ru-RU" sz="1800" b="1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659D20-73DB-1F2D-FA49-C10CDAE4C069}"/>
              </a:ext>
            </a:extLst>
          </p:cNvPr>
          <p:cNvSpPr txBox="1"/>
          <p:nvPr/>
        </p:nvSpPr>
        <p:spPr>
          <a:xfrm>
            <a:off x="0" y="267162"/>
            <a:ext cx="121930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Данная страница состоит так же из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секции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hero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и контейнера контактной информации. Секция 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hero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аналогична предыдущей странице, за исключением картинки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(Рис 2.8).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BAEDAE-3927-4C0C-FE80-E357740DA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327" y="570279"/>
            <a:ext cx="4334282" cy="20048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4443B8-4C63-733B-3D19-7F1391C92CB1}"/>
              </a:ext>
            </a:extLst>
          </p:cNvPr>
          <p:cNvSpPr txBox="1"/>
          <p:nvPr/>
        </p:nvSpPr>
        <p:spPr>
          <a:xfrm>
            <a:off x="3928327" y="2505861"/>
            <a:ext cx="43342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Рис. 2.8 Секция 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hero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страницы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E555CF-8BC3-5116-C93C-492309C341ED}"/>
              </a:ext>
            </a:extLst>
          </p:cNvPr>
          <p:cNvSpPr txBox="1"/>
          <p:nvPr/>
        </p:nvSpPr>
        <p:spPr>
          <a:xfrm>
            <a:off x="-1065" y="2728999"/>
            <a:ext cx="121919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Контейнер контактной информации выглядит следующий образом (Рис 2.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03E43DA-145C-4B47-EDBE-495DB6E49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019" y="3025850"/>
            <a:ext cx="5763832" cy="1905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9EEDE9-DEA0-1068-6AD0-A9ABEA03CE58}"/>
              </a:ext>
            </a:extLst>
          </p:cNvPr>
          <p:cNvSpPr txBox="1"/>
          <p:nvPr/>
        </p:nvSpPr>
        <p:spPr>
          <a:xfrm>
            <a:off x="3213019" y="4802366"/>
            <a:ext cx="57638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 2.9 Контактная информация на странице</a:t>
            </a:r>
            <a:endParaRPr lang="ru-RU" sz="11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ACA7B7-ACEA-FA68-6B8C-B0CEC2F1F575}"/>
              </a:ext>
            </a:extLst>
          </p:cNvPr>
          <p:cNvSpPr txBox="1"/>
          <p:nvPr/>
        </p:nvSpPr>
        <p:spPr>
          <a:xfrm>
            <a:off x="-1065" y="4990783"/>
            <a:ext cx="6113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Последняя 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секция </a:t>
            </a:r>
            <a:r>
              <a:rPr lang="ru-RU" sz="1400" b="1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футер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состоит из (Рис 2.10):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135083E-ED54-954B-6E9A-C6772EC5F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869" y="5298560"/>
            <a:ext cx="6120130" cy="13341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598A395-44F7-210A-D175-6C09F7EC3F87}"/>
              </a:ext>
            </a:extLst>
          </p:cNvPr>
          <p:cNvSpPr txBox="1"/>
          <p:nvPr/>
        </p:nvSpPr>
        <p:spPr>
          <a:xfrm>
            <a:off x="3034870" y="6577080"/>
            <a:ext cx="61201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Рис. 2.10 Секция футера внизу страницы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38564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1FE5D-8101-E100-FE59-AFE68A08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34ADD5-E1AE-0969-8D0E-CFDC42C95169}"/>
              </a:ext>
            </a:extLst>
          </p:cNvPr>
          <p:cNvSpPr txBox="1"/>
          <p:nvPr/>
        </p:nvSpPr>
        <p:spPr>
          <a:xfrm>
            <a:off x="0" y="0"/>
            <a:ext cx="1219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2.</a:t>
            </a:r>
            <a:r>
              <a:rPr lang="en-US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3</a:t>
            </a:r>
            <a:r>
              <a:rPr lang="ru-RU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6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Создание</a:t>
            </a:r>
            <a:r>
              <a:rPr lang="az-Latn-AZ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6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скриптов</a:t>
            </a:r>
            <a:r>
              <a:rPr lang="az-Latn-AZ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JS</a:t>
            </a:r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7EFA13-954E-883F-1BCD-735245EA7952}"/>
              </a:ext>
            </a:extLst>
          </p:cNvPr>
          <p:cNvSpPr txBox="1"/>
          <p:nvPr/>
        </p:nvSpPr>
        <p:spPr>
          <a:xfrm>
            <a:off x="0" y="283004"/>
            <a:ext cx="63176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7675" algn="just"/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Начнём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реализации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ф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ильтрация городов 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в поле ввода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</a:t>
            </a:r>
            <a:endParaRPr lang="ru-RU" sz="1400" kern="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47675" algn="just"/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</a:rPr>
              <a:t>1. 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Р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абота с выпадающим списком доступных городов в поле ввода города.</a:t>
            </a:r>
            <a:r>
              <a:rPr lang="ru-RU" sz="18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Вот так реализована интерактивная работа с выпадающим списком городов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(Рис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2.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</a:rPr>
              <a:t>11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: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B5FC72-5A6D-5802-B737-02B8248505ED}"/>
              </a:ext>
            </a:extLst>
          </p:cNvPr>
          <p:cNvSpPr txBox="1"/>
          <p:nvPr/>
        </p:nvSpPr>
        <p:spPr>
          <a:xfrm>
            <a:off x="1586869" y="3429000"/>
            <a:ext cx="23936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Рис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2.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</a:rPr>
              <a:t>11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Список доступных городов в поле ввода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FC805A-E543-036E-B015-DE49232AE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869" y="1131460"/>
            <a:ext cx="2393658" cy="22226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AA5948-46B2-A8F0-901D-AB074FC27961}"/>
              </a:ext>
            </a:extLst>
          </p:cNvPr>
          <p:cNvSpPr txBox="1"/>
          <p:nvPr/>
        </p:nvSpPr>
        <p:spPr>
          <a:xfrm>
            <a:off x="6550004" y="338554"/>
            <a:ext cx="56419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2. Далее идёт реализация календаря для выбора дат. Система календарей реализована с использованием 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</a:t>
            </a:r>
            <a:r>
              <a:rPr lang="ru-RU" sz="14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bootstrap-datepicker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</a:t>
            </a:r>
            <a:r>
              <a:rPr lang="ru-RU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endParaRPr lang="ru-RU" sz="14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AC1216C-1E59-EDCD-20DC-A8B4D6028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828" y="904333"/>
            <a:ext cx="4766808" cy="25246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82CAFE-216D-D8FD-2C81-B3C1582B1CF1}"/>
              </a:ext>
            </a:extLst>
          </p:cNvPr>
          <p:cNvSpPr txBox="1"/>
          <p:nvPr/>
        </p:nvSpPr>
        <p:spPr>
          <a:xfrm>
            <a:off x="6851827" y="3312541"/>
            <a:ext cx="4766808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 2.12 Календарь выбора даты заезда и выезда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69B39E-8481-C946-850F-3AB5B9D16A2B}"/>
              </a:ext>
            </a:extLst>
          </p:cNvPr>
          <p:cNvSpPr txBox="1"/>
          <p:nvPr/>
        </p:nvSpPr>
        <p:spPr>
          <a:xfrm>
            <a:off x="0" y="3952220"/>
            <a:ext cx="12191999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Далее рассмотрим основные функции фильтрации отелей по городам и по цене: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02C6AD6-F5B7-3CB1-DAD0-55F26D37D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14" y="4384525"/>
            <a:ext cx="3822065" cy="2134922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7DBEE15-9C2D-29FC-1356-9BEEC65B9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4724" y="4389113"/>
            <a:ext cx="5612764" cy="21303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8E16883-4CFD-29C3-F652-635BDD5BB139}"/>
              </a:ext>
            </a:extLst>
          </p:cNvPr>
          <p:cNvSpPr txBox="1"/>
          <p:nvPr/>
        </p:nvSpPr>
        <p:spPr>
          <a:xfrm>
            <a:off x="278613" y="6417356"/>
            <a:ext cx="3822065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2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.13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Страница без рабочего фильтра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25" name="TextBox 14">
            <a:extLst>
              <a:ext uri="{FF2B5EF4-FFF2-40B4-BE49-F238E27FC236}">
                <a16:creationId xmlns:a16="http://schemas.microsoft.com/office/drawing/2014/main" id="{50DA7747-7113-46E6-4F02-788D57A6EFCD}"/>
              </a:ext>
            </a:extLst>
          </p:cNvPr>
          <p:cNvSpPr txBox="1"/>
          <p:nvPr/>
        </p:nvSpPr>
        <p:spPr>
          <a:xfrm>
            <a:off x="6334724" y="6402987"/>
            <a:ext cx="561276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</a:t>
            </a:r>
            <a:r>
              <a:rPr lang="ru-RU" sz="14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.14 Страница с рабочим фильтром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4360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DF799-94AD-4B28-5893-D978A1FA4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1FB2C4-9843-4EE2-D4B3-626B31A5DF6A}"/>
              </a:ext>
            </a:extLst>
          </p:cNvPr>
          <p:cNvSpPr txBox="1"/>
          <p:nvPr/>
        </p:nvSpPr>
        <p:spPr>
          <a:xfrm>
            <a:off x="0" y="784860"/>
            <a:ext cx="12192000" cy="382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ru-RU" sz="20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3. РЕЗУЛЬТАТ</a:t>
            </a:r>
            <a:endParaRPr lang="ru-RU" sz="20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>
              <a:buNone/>
            </a:pPr>
            <a:r>
              <a:rPr lang="ru-RU" sz="18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 </a:t>
            </a:r>
            <a:endParaRPr lang="ru-RU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>
              <a:lnSpc>
                <a:spcPct val="150000"/>
              </a:lnSpc>
              <a:buNone/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 ходе выполнения курсового проекта были освоены ключевые аспекты веб-разработки: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Основу сайта разработали на HTML.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Визуальное оформление реализовали с помощью CSS.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Добавили скрипты написанные на  </a:t>
            </a: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Итогом работы стал современный и удобный веб-сайт, сочетающий функциональность, привлекательный дизайн и соответствие актуальным стандартам. Проект полностью отвечает ожиданиям заказчика и обеспечивает комфортное взаимодействие с пользователями.</a:t>
            </a:r>
          </a:p>
        </p:txBody>
      </p:sp>
    </p:spTree>
    <p:extLst>
      <p:ext uri="{BB962C8B-B14F-4D97-AF65-F5344CB8AC3E}">
        <p14:creationId xmlns:p14="http://schemas.microsoft.com/office/powerpoint/2010/main" val="1441403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AB24CD-9AD8-D906-817E-C0B35A1DC108}"/>
              </a:ext>
            </a:extLst>
          </p:cNvPr>
          <p:cNvSpPr txBox="1"/>
          <p:nvPr/>
        </p:nvSpPr>
        <p:spPr>
          <a:xfrm>
            <a:off x="0" y="0"/>
            <a:ext cx="12192000" cy="4407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1200"/>
              </a:spcBef>
              <a:buNone/>
            </a:pP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</a:t>
            </a:r>
            <a:r>
              <a:rPr lang="az-Latn-AZ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az-Latn-AZ" sz="2000" b="1" cap="all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ЛИТЕРАТУРА</a:t>
            </a:r>
            <a:endParaRPr lang="ru-RU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lvl="0" indent="-342900" algn="just">
              <a:lnSpc>
                <a:spcPct val="150000"/>
              </a:lnSpc>
              <a:buSzPts val="1400"/>
              <a:buFont typeface="Times New Roman" panose="02020603050405020304" pitchFamily="18" charset="0"/>
              <a:buAutoNum type="arabicPeriod"/>
            </a:pPr>
            <a:r>
              <a:rPr lang="ru-RU" sz="20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Зудилова</a:t>
            </a:r>
            <a:r>
              <a:rPr lang="ru-RU" sz="20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Т. В., Буркова, М. Л</a:t>
            </a:r>
            <a:r>
              <a:rPr lang="ru-RU" sz="2000" i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0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Web-программирование HTML. Учебное пособие. / СПб: НИУ ИТМО, 2012.</a:t>
            </a:r>
            <a:endParaRPr lang="ru-RU" sz="16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400"/>
              <a:buFont typeface="Times New Roman" panose="02020603050405020304" pitchFamily="18" charset="0"/>
              <a:buAutoNum type="arabicPeriod"/>
            </a:pPr>
            <a:r>
              <a:rPr lang="ru-RU" sz="20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Синица, С. Г. Веб-программирование и веб-сервисы: учеб. пособие. / Краснодар: Кубанский гос. ун-т, 2013.</a:t>
            </a:r>
            <a:endParaRPr lang="ru-RU" sz="16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ts val="1400"/>
              <a:buFont typeface="Times New Roman" panose="02020603050405020304" pitchFamily="18" charset="0"/>
              <a:buAutoNum type="arabicPeriod"/>
            </a:pP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HTML/СSS.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Вся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веб-разработка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в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схемах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и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иллюстрациях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—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СПб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.: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Питер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2025. — 208 с.: ‘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ил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— (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Серия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«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Библиотека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az-Latn-AZ" sz="20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программиста</a:t>
            </a:r>
            <a:r>
              <a:rPr lang="az-Latn-AZ" sz="20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»). </a:t>
            </a:r>
            <a:endParaRPr lang="ru-RU" sz="16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400"/>
              <a:buFont typeface="Times New Roman" panose="02020603050405020304" pitchFamily="18" charset="0"/>
              <a:buAutoNum type="arabicPeriod"/>
            </a:pPr>
            <a:r>
              <a:rPr lang="en-US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нуля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профи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—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СПб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.: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Питер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2023. — 480 с.: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ил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— (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Серия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«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Библиотека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20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программиста</a:t>
            </a:r>
            <a:r>
              <a:rPr lang="az-Latn-AZ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»).</a:t>
            </a:r>
            <a:endParaRPr lang="ru-RU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lvl="0" indent="-342900" algn="just">
              <a:lnSpc>
                <a:spcPct val="150000"/>
              </a:lnSpc>
              <a:buSzPts val="1400"/>
              <a:buFont typeface="Times New Roman" panose="02020603050405020304" pitchFamily="18" charset="0"/>
              <a:buAutoNum type="arabicPeriod"/>
            </a:pPr>
            <a:r>
              <a:rPr lang="ru-RU" sz="20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Зеленко О.В., Валеева Л.Р., Климанов С.Г. - Обзор современных Web – технологий</a:t>
            </a:r>
            <a:endParaRPr lang="ru-RU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7399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D54F7C-2B23-D45F-C2C8-FD2B37D852FE}"/>
              </a:ext>
            </a:extLst>
          </p:cNvPr>
          <p:cNvSpPr txBox="1"/>
          <p:nvPr/>
        </p:nvSpPr>
        <p:spPr>
          <a:xfrm>
            <a:off x="285750" y="783729"/>
            <a:ext cx="119062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1600" b="1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Оглавление</a:t>
            </a:r>
            <a:endParaRPr kumimoji="0" lang="en-US" altLang="ru-RU" sz="1600" b="1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 …………………………………………………… 3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1600" b="1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ТЕОРЕТИЧЕСКАЯ ЧАСТЬ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………...………...…………. 4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1.1 Web-программирование………………………..…………. 4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1.2 HTML…………...…………………………………………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.. 5</a:t>
            </a:r>
            <a:endParaRPr kumimoji="0" lang="ru-RU" altLang="ru-RU" sz="1600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1.3 CSS…………………………………………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..</a:t>
            </a: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…………</a:t>
            </a:r>
            <a:r>
              <a:rPr lang="ru-RU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.. 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kumimoji="0" lang="az-Latn-AZ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az-Latn-AZ" altLang="ru-RU" sz="1600" i="0" u="none" strike="noStrike" cap="none" normalizeH="0" baseline="0" dirty="0" err="1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az-Latn-AZ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……………………………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..</a:t>
            </a:r>
            <a:r>
              <a:rPr lang="az-Latn-AZ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…. 7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1600" b="1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ПРАКТИЧЕСКАЯ ЧАСТЬ</a:t>
            </a:r>
            <a:r>
              <a:rPr kumimoji="0" lang="ru-RU" altLang="ru-RU" sz="160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…………………………..…... </a:t>
            </a:r>
            <a:r>
              <a:rPr lang="ru-RU" altLang="ru-RU" sz="1600" dirty="0" bmk="_Hlk150343354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kumimoji="0" lang="ru-RU" altLang="ru-RU" sz="1600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окружения для проекта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.. 8</a:t>
            </a:r>
            <a:endParaRPr kumimoji="0" lang="ru-RU" altLang="ru-RU" sz="1600" b="0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8775" marR="0" lvl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.2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.1 Верстка 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index.html ..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.…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…………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..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……………….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9</a:t>
            </a:r>
            <a:endParaRPr lang="ru-RU" altLang="ru-RU" sz="1600" dirty="0" bmk="_Hlk150343354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8775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2.2 Верстка 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search.html .………………………………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.. 10</a:t>
            </a:r>
          </a:p>
          <a:p>
            <a:pPr marL="358775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2.3 Верстка 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contact.html .………………………………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az-Latn-AZ" sz="16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6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Создание</a:t>
            </a:r>
            <a:r>
              <a:rPr lang="az-Latn-AZ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6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скриптов</a:t>
            </a:r>
            <a:r>
              <a:rPr lang="az-Latn-AZ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JS ……………………………………...</a:t>
            </a:r>
            <a:r>
              <a:rPr lang="ru-RU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</a:t>
            </a:r>
            <a:r>
              <a:rPr lang="en-US" sz="16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2</a:t>
            </a:r>
            <a:endParaRPr kumimoji="0" lang="ru-RU" altLang="ru-RU" sz="1600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Заключение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…………………………………………………</a:t>
            </a:r>
            <a:r>
              <a:rPr lang="ru-RU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ru-RU" sz="1600" dirty="0" bmk="_Hlk150343354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13</a:t>
            </a:r>
            <a:endParaRPr kumimoji="0" lang="ru-RU" altLang="ru-RU" sz="1600" b="0" i="0" u="none" strike="noStrike" cap="none" normalizeH="0" baseline="0" dirty="0" bmk="_Hlk150343354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Список использованной литературы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…………….………..</a:t>
            </a:r>
            <a:r>
              <a:rPr kumimoji="0" lang="ru-RU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ru-RU" sz="1600" b="0" i="0" u="none" strike="noStrike" cap="none" normalizeH="0" baseline="0" dirty="0" bmk="_Hlk150343354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14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17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A170897-8C33-F42A-B32F-5C463ECC7B92}"/>
              </a:ext>
            </a:extLst>
          </p:cNvPr>
          <p:cNvSpPr txBox="1"/>
          <p:nvPr/>
        </p:nvSpPr>
        <p:spPr>
          <a:xfrm>
            <a:off x="0" y="0"/>
            <a:ext cx="1219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ВВЕДЕНИЕ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C4371E-9CD9-5400-23F2-47F5D121160E}"/>
              </a:ext>
            </a:extLst>
          </p:cNvPr>
          <p:cNvSpPr txBox="1"/>
          <p:nvPr/>
        </p:nvSpPr>
        <p:spPr>
          <a:xfrm>
            <a:off x="2131" y="307777"/>
            <a:ext cx="12189869" cy="6281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buNone/>
            </a:pP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Современное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информационное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общество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невозможно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представить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без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веб-технологий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которые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стали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основой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цифровой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трансформации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бизнеса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науки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образования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повседневной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жизни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Веб-системы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технологии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охватывают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широкий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спектр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инструментов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языков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программирования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фреймворков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платформ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обеспечивающих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разработку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развертывание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поддержку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динамических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веб-приложений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эволюция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последние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десятилетия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привела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к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появлению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мощных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решений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позволяющих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создавать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высокопроизводительные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масштабируемые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безопасные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веб-сервисы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доступные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миллиардам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пользователей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всему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миру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Веб-разработка состоит из нескольких ключевых компонентов, которые работают вместе для создания функционального и привлекательного веб-сайта: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Веб-дизайн: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создание визуального интерфейса сайта. Это включает в себя выбор цветовой схемы, типографики, макета и других визуальных элементов, которые делают сайт привлекательным и удобным для пользователей.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Веб-программирование: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написание кода для реализации функционала сайта. Это может включать в себя как фронтенд, так и бэкенд программирование, в зависимости от задач.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Управление базами данных: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и управление данными, которые используются на сайте. Это важный аспект, особенно для сайтов, которые работают с большим объемом данных, таких как интернет-магазины или социальные сети.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Тестирование и отладка: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проверка сайта на наличие ошибок и их исправление. Тестирование может быть ручным или автоматизированным и включает в себя проверку функциональности, производительности и безопасности.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SEO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sz="14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поисковая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оптимизация):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улучшение видимости сайта в поисковых системах. Это включает в себя оптимизацию контента, структуры сайта и технических аспектов, чтобы сайт был легко найден пользователями через поисковые системы.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5293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B2155-8D68-7340-A301-2BDCB9F95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F50980-F28F-14D7-563A-3634203154BC}"/>
              </a:ext>
            </a:extLst>
          </p:cNvPr>
          <p:cNvSpPr txBox="1"/>
          <p:nvPr/>
        </p:nvSpPr>
        <p:spPr>
          <a:xfrm>
            <a:off x="0" y="0"/>
            <a:ext cx="12192000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az-Latn-AZ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ТЕОРЕТИЧЕСКАЯ ЧАСТЬ</a:t>
            </a:r>
            <a:endParaRPr lang="ru-RU" sz="1400" b="1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ctr">
              <a:lnSpc>
                <a:spcPct val="150000"/>
              </a:lnSpc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1.1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Web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-программирование</a:t>
            </a: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E3682-F9DC-7F2E-4234-4B58DB7A7375}"/>
              </a:ext>
            </a:extLst>
          </p:cNvPr>
          <p:cNvSpPr txBox="1"/>
          <p:nvPr/>
        </p:nvSpPr>
        <p:spPr>
          <a:xfrm>
            <a:off x="-1064" y="700000"/>
            <a:ext cx="12193064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7675" algn="just">
              <a:lnSpc>
                <a:spcPct val="150000"/>
              </a:lnSpc>
            </a:pP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Web-программирование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это направление разработки программного обеспечения, ориентированное на создание веб-приложений, работающих через интернет. Оно охватывает как клиентскую часть (интерфейс пользователя), так и серверную (обработка данных, бизнес-логика). Веб-программирование позволяет создавать динамические и интерактивные веб-страницы, которые могут взаимодействовать с пользователями и базами данных.</a:t>
            </a:r>
            <a:endParaRPr lang="ru-RU" sz="1400" kern="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4767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web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-разработке есть разные направления, которые объединяют различные задачи при создании сайта или разработке веб-приложения.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z-Latn-AZ" sz="14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Backend-разработка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это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создание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серверной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части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которая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обеспечивает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правильную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работу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сайта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Backend-разработчик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программирует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функционал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сайта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например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внутреннюю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механику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процесса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заказа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товаров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в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интернет-магазине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endParaRPr lang="ru-RU" sz="1400" kern="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Frontend</a:t>
            </a:r>
            <a:r>
              <a:rPr lang="az-Latn-AZ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</a:t>
            </a:r>
            <a:r>
              <a:rPr lang="az-Latn-AZ" sz="14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разработка</a:t>
            </a:r>
            <a:r>
              <a:rPr lang="az-Latn-AZ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—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обеспечить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максимально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позитивный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пользовательский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опыт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взаимодействии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сайтом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Он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расставляет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кнопки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оформляет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визуальные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компоненты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выстраивает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логику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переходов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между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разделами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адаптирует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сайт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под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все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устройства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следит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за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корректным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отображением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страниц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  <a:endParaRPr lang="ru-RU" sz="1400" kern="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  <a:buNone/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веб-программирования используется множество технологий и языков программирования. Вот некоторые из них:</a:t>
            </a:r>
          </a:p>
          <a:p>
            <a:pPr indent="450215" algn="just">
              <a:lnSpc>
                <a:spcPct val="150000"/>
              </a:lnSpc>
              <a:buNone/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создания верстки и грамотного соединения всех элементов сайта, включая текст, видео, изображения, кнопки, графики, используют языки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CSS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</a:p>
          <a:p>
            <a:pPr indent="450215" algn="just">
              <a:lnSpc>
                <a:spcPct val="150000"/>
              </a:lnSpc>
              <a:buNone/>
            </a:pP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язык разметки, считываемый браузерами. Благодаря ему пользователи видят определенную структуру наполнения страницы. 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состоит из тегов: &lt;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table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— таблица, &lt;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img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— изображение, &lt;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strong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— жирный шрифт и так далее.</a:t>
            </a:r>
          </a:p>
          <a:p>
            <a:pPr indent="450215" algn="just">
              <a:lnSpc>
                <a:spcPct val="150000"/>
              </a:lnSpc>
              <a:buNone/>
            </a:pP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CSS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язык стилей, который делает приложения и сайты визуально красивыми. Он позволяет работать с видами и размером шрифтов, подбирать подходящую цветовую гамму, регулировать ширину межстрочного интервала и отступов, располагать мультимедийные элементы в конкретных местах.</a:t>
            </a:r>
          </a:p>
          <a:p>
            <a:pPr indent="450215" algn="just">
              <a:lnSpc>
                <a:spcPct val="150000"/>
              </a:lnSpc>
            </a:pP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это язык программирования, который используется для создания интерактивных элементов на веб-страницах. С помощью 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можно создавать динамические изменения на странице, такие как анимации, всплывающие окна и валидация форм.</a:t>
            </a:r>
          </a:p>
          <a:p>
            <a:pPr algn="just"/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172774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9200E-43B0-5D36-94D0-C4FDB094D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A85D99-93E7-50F2-E11D-63607E886DA4}"/>
              </a:ext>
            </a:extLst>
          </p:cNvPr>
          <p:cNvSpPr txBox="1"/>
          <p:nvPr/>
        </p:nvSpPr>
        <p:spPr>
          <a:xfrm>
            <a:off x="0" y="0"/>
            <a:ext cx="121919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1.2 </a:t>
            </a:r>
            <a:r>
              <a:rPr lang="en-US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endParaRPr lang="ru-RU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43FD1C-2DD8-AC70-3F30-A31E4EC38D74}"/>
              </a:ext>
            </a:extLst>
          </p:cNvPr>
          <p:cNvSpPr txBox="1"/>
          <p:nvPr/>
        </p:nvSpPr>
        <p:spPr>
          <a:xfrm>
            <a:off x="-1065" y="307777"/>
            <a:ext cx="12191998" cy="6101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 (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HyperText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Markup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Language)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представляет язык разметки гипертекста, используемый преимущественно для создания документов в сети интернет. HTML начал свой путь в начале 90-х годов как примитивный язык для создания веб-страниц, и в настоящий момент уже трудно представить себе интернет без HTML. Подавляющее большинство сайтов так или иначе используют HTML. </a:t>
            </a:r>
          </a:p>
          <a:p>
            <a:pPr indent="450215" algn="just">
              <a:lnSpc>
                <a:spcPct val="150000"/>
              </a:lnSpc>
              <a:buNone/>
            </a:pP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Все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что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необходимо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чтобы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прочитать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HTML-</a:t>
            </a:r>
            <a:r>
              <a:rPr lang="az-Latn-AZ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документ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-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это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Web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браузер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который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интерпретирует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элементы</a:t>
            </a:r>
            <a:r>
              <a:rPr lang="az-Latn-AZ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HTML 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воспроизводит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экране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документ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в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виде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который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ему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придает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автор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Основное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преимущество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HTML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заключается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в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том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что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документ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может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быть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просмотрен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Web-браузерах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различных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типов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различных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платформах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HTML-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документы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могут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быть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созданы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помощи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любого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текстового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редактора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или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специализированных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HTML-</a:t>
            </a:r>
            <a:r>
              <a:rPr lang="az-Latn-AZ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редакторов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конвертеров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C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другой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стороны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можно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использовать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специальные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программы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–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редакторы</a:t>
            </a:r>
            <a:r>
              <a:rPr lang="az-Latn-AZ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HTML </a:t>
            </a:r>
            <a:r>
              <a:rPr lang="az-Latn-AZ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текстов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Основными конструкциями языка являются тэги. Все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тэги HTML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начинаются с "&lt;" (левой угловой скобки) и заканчиваются символом "&gt;" (правой угловой скобки). Как правило, существует стартовый тэг и завершающий тэг.</a:t>
            </a:r>
          </a:p>
          <a:p>
            <a:pPr indent="450215" algn="just">
              <a:lnSpc>
                <a:spcPct val="150000"/>
              </a:lnSpc>
            </a:pP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ru-RU" sz="110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title</a:t>
            </a: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&gt; Заголовок документа &lt;/</a:t>
            </a:r>
            <a:r>
              <a:rPr lang="ru-RU" sz="110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title</a:t>
            </a: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  <a:buNone/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Когда Web-браузер получает документ, он определяет, как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документдолжен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быть интерпретирован. Самый первый тэг, который встречается в документе, должен быть тэгом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&gt;.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Простейший HTML-документ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будет выглядеть так:</a:t>
            </a: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&lt;!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DOCTYPE html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html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&lt;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head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&lt;title&gt;.......&lt;/title&gt;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&lt;/head&gt;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&lt;body&gt;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.......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 &lt;/body&gt;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/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ru-RU" sz="1100" dirty="0" err="1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html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4073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6E953-E883-1347-D6F5-3A03950EA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619669-9067-5A96-5921-7ACAF075CE78}"/>
              </a:ext>
            </a:extLst>
          </p:cNvPr>
          <p:cNvSpPr txBox="1"/>
          <p:nvPr/>
        </p:nvSpPr>
        <p:spPr>
          <a:xfrm>
            <a:off x="0" y="0"/>
            <a:ext cx="12192000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1.3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CSS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E6E0F-6437-6317-0A82-B7B8725B85FF}"/>
              </a:ext>
            </a:extLst>
          </p:cNvPr>
          <p:cNvSpPr txBox="1"/>
          <p:nvPr/>
        </p:nvSpPr>
        <p:spPr>
          <a:xfrm>
            <a:off x="-1064" y="166296"/>
            <a:ext cx="12193064" cy="6691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CSS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— язык стилей, который делает приложения и сайты визуально красивыми. Он позволяет работать с видами и размером шрифтов, подбирать подходящую цветовую гамму, регулировать ширину межстрочного интервала и отступов, располагать мультимедийные элементы в конкретных местах.</a:t>
            </a: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Большим преимуществом таблиц стилей HTML является возможность отделить операцию форматирования от содержания документа. Сначала вы определяете, как должен выглядеть текст в том или ином месте страницы, а затем вводите сам текст. Если вы позднее решите, например, заменить цвет шрифта заголовков на синий, для этого будет достаточно поменять только стиль этих заголовков. Делать изменения в тексте нет необходимости.</a:t>
            </a: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Способы применения таблицы стилей: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Связывание (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Linking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 Можно связать HTML-документ с таблицей стилей, хранящейся в отдельном файле.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Встраивание (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Embedding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 Можно встроить таблицу стилей в HTML-документ с помощью контейнера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style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Задание стиля для отдельного фрагмента документа (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Inline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- Можно определять элементы стиля "на лету", т. е. указывать их в тэгах HTML, например, в тэге абзаца &lt;p&gt;.</a:t>
            </a:r>
          </a:p>
          <a:p>
            <a:pPr indent="44767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связывания таблицы стилей с документом HTML используйте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тэг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link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следующим образом:                                                                                   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link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rel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=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stylesheet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href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=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styles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.css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type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="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text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/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css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"&gt;</a:t>
            </a:r>
          </a:p>
          <a:p>
            <a:pPr indent="44767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включения таблицы стилей в документ воспользуйтесь контейнером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style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&gt;. Он размещается между тэгами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и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body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&gt;:</a:t>
            </a: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&lt;head&gt;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&lt;/head&gt;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&lt;style type="text/</a:t>
            </a:r>
            <a:r>
              <a:rPr lang="en-US" sz="1100" dirty="0" err="1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css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"&gt;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Тут записываются сами стили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style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buNone/>
            </a:pP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body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/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en-US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body</a:t>
            </a:r>
            <a:r>
              <a:rPr lang="ru-RU" sz="1100" dirty="0">
                <a:effectLst/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ru-RU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Для оперативного определения стиля добавьте к нужному тэгу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атрибут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style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присвойте ему строковое значение, указывающее новый стиль:</a:t>
            </a:r>
          </a:p>
          <a:p>
            <a:pPr indent="450215" algn="just">
              <a:lnSpc>
                <a:spcPct val="150000"/>
              </a:lnSpc>
            </a:pP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&lt;h1 </a:t>
            </a:r>
            <a:r>
              <a:rPr lang="ru-RU" sz="110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style</a:t>
            </a: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="</a:t>
            </a:r>
            <a:r>
              <a:rPr lang="ru-RU" sz="110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color</a:t>
            </a: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: </a:t>
            </a:r>
            <a:r>
              <a:rPr lang="ru-RU" sz="110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blue</a:t>
            </a:r>
            <a:r>
              <a:rPr lang="ru-RU" sz="1100" dirty="0">
                <a:latin typeface="Courier New" panose="02070309020205020404" pitchFamily="49" charset="0"/>
                <a:ea typeface="MS Mincho" panose="02020609040205080304" pitchFamily="49" charset="-128"/>
              </a:rPr>
              <a:t>"&gt;</a:t>
            </a:r>
          </a:p>
          <a:p>
            <a:pPr indent="450215" algn="just">
              <a:lnSpc>
                <a:spcPct val="150000"/>
              </a:lnSpc>
            </a:pP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7734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F3D1F-329A-B1DD-450B-26F7524AC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A0D83F-E9F7-8BD3-B520-3340DED85ED6}"/>
              </a:ext>
            </a:extLst>
          </p:cNvPr>
          <p:cNvSpPr txBox="1"/>
          <p:nvPr/>
        </p:nvSpPr>
        <p:spPr>
          <a:xfrm>
            <a:off x="0" y="0"/>
            <a:ext cx="12192000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1.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4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B442A-37E2-13E1-2EDE-D2D14468057B}"/>
              </a:ext>
            </a:extLst>
          </p:cNvPr>
          <p:cNvSpPr txBox="1"/>
          <p:nvPr/>
        </p:nvSpPr>
        <p:spPr>
          <a:xfrm>
            <a:off x="-1064" y="376834"/>
            <a:ext cx="12193064" cy="6032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– это язык программирования, созданный для веб-разработки. Он дает пользователям возможность изучить механику и элементы программирования веб-страниц.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относится к языкам 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объектноориентированного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программирования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Это означает, что существуют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объекты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(например, окно) с определенными свойствами (например, длиной) и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методами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endParaRPr lang="en-US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Существует два способа добавления кода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JavaScript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на веб-страницы: добавление прямо в код используемой страницы или использование отдельного файла.</a:t>
            </a: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 первом варианте код пишется непосредственно на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вебстранице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внутри пары тегов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&gt;&lt;/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&gt;. Тег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может быть помещен либо в секцию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head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&gt;, либо в секцию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body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страницы. Возможно уменьшить размер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вебстраниц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и повторно использовать один и тот же код, вынеся большую его часть в отдельный текстовый файл с расширением </a:t>
            </a:r>
            <a:r>
              <a:rPr lang="ru-RU" sz="1400" b="1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js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При необходимости запустить код из JavaScript-файла (например, 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script.js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 достаточно будет добавить соответствующий атрибут к тегу &lt;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script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</a:t>
            </a:r>
            <a:r>
              <a:rPr lang="en-US" sz="1400" dirty="0"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В примере ниже демонстрируется использование обоих способов.</a:t>
            </a:r>
          </a:p>
          <a:p>
            <a:pPr indent="450215" algn="just">
              <a:lnSpc>
                <a:spcPct val="150000"/>
              </a:lnSpc>
            </a:pPr>
            <a:r>
              <a:rPr lang="ru-RU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html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head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language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="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javascript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"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type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="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text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javascript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"&gt;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document.title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 = "</a:t>
            </a:r>
            <a:r>
              <a:rPr lang="ru-RU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Пример кода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JavaScript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"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head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body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en-US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type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="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text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/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javascript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" 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src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="script.js"&gt;&lt;/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script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  <a:endParaRPr lang="en-US" sz="1050" dirty="0">
              <a:latin typeface="Courier New" panose="02070309020205020404" pitchFamily="49" charset="0"/>
              <a:ea typeface="MS Mincho" panose="02020609040205080304" pitchFamily="49" charset="-128"/>
            </a:endParaRP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body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&lt;/</a:t>
            </a:r>
            <a:r>
              <a:rPr lang="az-Latn-AZ" sz="1050" dirty="0" err="1">
                <a:latin typeface="Courier New" panose="02070309020205020404" pitchFamily="49" charset="0"/>
                <a:ea typeface="MS Mincho" panose="02020609040205080304" pitchFamily="49" charset="-128"/>
              </a:rPr>
              <a:t>html</a:t>
            </a:r>
            <a:r>
              <a:rPr lang="az-Latn-AZ" sz="1050" dirty="0">
                <a:latin typeface="Courier New" panose="02070309020205020404" pitchFamily="49" charset="0"/>
                <a:ea typeface="MS Mincho" panose="02020609040205080304" pitchFamily="49" charset="-128"/>
              </a:rPr>
              <a:t>&gt;</a:t>
            </a:r>
          </a:p>
          <a:p>
            <a:pPr indent="450215" algn="just">
              <a:lnSpc>
                <a:spcPct val="150000"/>
              </a:lnSpc>
            </a:pPr>
            <a:endParaRPr lang="ru-RU" sz="14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8996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0415AE6-F1F1-D37A-FEA7-0CE3E8043E07}"/>
              </a:ext>
            </a:extLst>
          </p:cNvPr>
          <p:cNvSpPr txBox="1"/>
          <p:nvPr/>
        </p:nvSpPr>
        <p:spPr>
          <a:xfrm>
            <a:off x="0" y="561330"/>
            <a:ext cx="12192000" cy="2535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450215" algn="just">
              <a:lnSpc>
                <a:spcPct val="150000"/>
              </a:lnSpc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качестве редактора кода был использован Visual Studio Code. Создаем папку в нем, которую назовем “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hotelSite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”, в ней и будут все файлы проекта.</a:t>
            </a: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450215" algn="just">
              <a:lnSpc>
                <a:spcPct val="150000"/>
              </a:lnSpc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Сайт будет состоять из 5 страниц. Создадим для них файлы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contact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reviews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После этого создаем папки “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”, “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и “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”. В “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создаем файл для стилей “style.css”, в “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будет находится скрипт для нашего сайта назовём его “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script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”, а в “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будут нужные изображения для сайта.</a:t>
            </a: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450215" algn="just">
              <a:lnSpc>
                <a:spcPct val="150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Окружение готово и теперь мы можем приступить к самой разработке (Рис.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723B57-A43C-2D4B-CF7E-C44DA9D38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546" y="3295831"/>
            <a:ext cx="2123965" cy="2933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179B56-5D7D-DA49-168C-752A74937C37}"/>
              </a:ext>
            </a:extLst>
          </p:cNvPr>
          <p:cNvSpPr txBox="1"/>
          <p:nvPr/>
        </p:nvSpPr>
        <p:spPr>
          <a:xfrm>
            <a:off x="2595809" y="6229268"/>
            <a:ext cx="6119446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50000"/>
              </a:lnSpc>
              <a:spcAft>
                <a:spcPts val="800"/>
              </a:spcAf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Итоговый вид окружения</a:t>
            </a: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444CFB-A4D9-DF7A-34E6-B5B170B9E459}"/>
              </a:ext>
            </a:extLst>
          </p:cNvPr>
          <p:cNvSpPr txBox="1"/>
          <p:nvPr/>
        </p:nvSpPr>
        <p:spPr>
          <a:xfrm>
            <a:off x="0" y="-21986"/>
            <a:ext cx="12192000" cy="1012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ctr">
              <a:spcAft>
                <a:spcPts val="800"/>
              </a:spcAft>
              <a:buFont typeface="+mj-lt"/>
              <a:buAutoNum type="arabicPeriod" startAt="2"/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ПРАКТИЧЕСКАЯ ЧАСТЬ</a:t>
            </a:r>
          </a:p>
          <a:p>
            <a:pPr algn="ctr">
              <a:spcAft>
                <a:spcPts val="800"/>
              </a:spcAft>
            </a:pP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2.1 Создание окружения для проекта</a:t>
            </a:r>
            <a:endParaRPr lang="ru-RU" sz="11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50000"/>
              </a:lnSpc>
              <a:spcAft>
                <a:spcPts val="800"/>
              </a:spcAft>
              <a:buFont typeface="+mj-lt"/>
              <a:buAutoNum type="arabicPeriod" startAt="2"/>
            </a:pPr>
            <a:endParaRPr lang="ru-RU" sz="14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287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FBA94-6351-28CC-6D45-D27978D71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F09204-F29E-6C3B-D16E-99A0C6E33803}"/>
              </a:ext>
            </a:extLst>
          </p:cNvPr>
          <p:cNvSpPr txBox="1"/>
          <p:nvPr/>
        </p:nvSpPr>
        <p:spPr>
          <a:xfrm>
            <a:off x="-10" y="497440"/>
            <a:ext cx="1219199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/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Создаем </a:t>
            </a:r>
            <a:r>
              <a:rPr lang="ru-RU" sz="14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навбар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сайта. Для создания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навбара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воспользуемся замечательной библиотекой 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5. </a:t>
            </a:r>
            <a:r>
              <a:rPr lang="en-US" sz="1400" b="1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 начала прописываем 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nav class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navbar </a:t>
            </a:r>
            <a:r>
              <a:rPr lang="en-US" sz="1200" kern="100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navbar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expand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lg navbar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custom</a:t>
            </a:r>
            <a:r>
              <a:rPr lang="ru-RU" sz="1200" kern="1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"&gt;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котором будет весь контент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навбара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indent="457200" algn="just"/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После задания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стилей, </a:t>
            </a:r>
            <a:r>
              <a:rPr lang="ru-RU" sz="1400" b="1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навбар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примет такой вид 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</a:t>
            </a:r>
            <a:r>
              <a:rPr lang="az-Latn-AZ" sz="1400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Рис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2</a:t>
            </a:r>
            <a:r>
              <a:rPr lang="en-US" sz="14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.2</a:t>
            </a:r>
            <a:r>
              <a:rPr lang="az-Latn-AZ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</a:t>
            </a:r>
            <a:r>
              <a:rPr lang="ru-RU" sz="14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11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6611DC-1B1A-58E5-A915-DCD8DB07F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33" y="1341885"/>
            <a:ext cx="9430933" cy="5655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8097F8-2D46-AC82-5694-69E6BF27DC86}"/>
              </a:ext>
            </a:extLst>
          </p:cNvPr>
          <p:cNvSpPr txBox="1"/>
          <p:nvPr/>
        </p:nvSpPr>
        <p:spPr>
          <a:xfrm>
            <a:off x="1380533" y="1896509"/>
            <a:ext cx="94309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/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Рис. 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Итоговый результат 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навбара</a:t>
            </a:r>
            <a:endParaRPr lang="ru-RU" sz="11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6D6F67-9863-9184-7331-52B07CB77134}"/>
              </a:ext>
            </a:extLst>
          </p:cNvPr>
          <p:cNvSpPr txBox="1"/>
          <p:nvPr/>
        </p:nvSpPr>
        <p:spPr>
          <a:xfrm>
            <a:off x="-1" y="-19588"/>
            <a:ext cx="121919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2.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2.1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Верстка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HTML</a:t>
            </a:r>
            <a:r>
              <a:rPr lang="ru-RU" sz="1400" b="1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страницы</a:t>
            </a:r>
          </a:p>
          <a:p>
            <a:pPr algn="ctr"/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Верстка 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index.html</a:t>
            </a:r>
            <a:endParaRPr lang="ru-RU" sz="1400" b="1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39F62E-FF2E-2F98-4394-7A77E6B8D3A9}"/>
              </a:ext>
            </a:extLst>
          </p:cNvPr>
          <p:cNvSpPr txBox="1"/>
          <p:nvPr/>
        </p:nvSpPr>
        <p:spPr>
          <a:xfrm>
            <a:off x="-12" y="2170127"/>
            <a:ext cx="1219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8788" algn="just"/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Теперь перейдем к разработке 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секции 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hero </a:t>
            </a:r>
            <a:r>
              <a:rPr lang="ru-RU" sz="1400" b="1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поискового баннера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Создаем элемент &lt;</a:t>
            </a:r>
            <a:r>
              <a:rPr lang="ru-RU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с классом “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hero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и прописываем в нем контент.</a:t>
            </a:r>
            <a:endParaRPr lang="ru-RU" sz="11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9C9EBA9-00BE-381E-3120-6129A90D0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691" y="349682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25" name="Рисунок 1">
            <a:extLst>
              <a:ext uri="{FF2B5EF4-FFF2-40B4-BE49-F238E27FC236}">
                <a16:creationId xmlns:a16="http://schemas.microsoft.com/office/drawing/2014/main" id="{5CD695A6-FB8A-6D9E-1842-0680F9189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051" y="2477904"/>
            <a:ext cx="585787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880F55-6E09-22E3-A3FC-DF4537ECCE88}"/>
              </a:ext>
            </a:extLst>
          </p:cNvPr>
          <p:cNvSpPr txBox="1"/>
          <p:nvPr/>
        </p:nvSpPr>
        <p:spPr>
          <a:xfrm>
            <a:off x="3167051" y="4283485"/>
            <a:ext cx="58578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2.3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Итоговый результат поискового баннера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D3F213-1AA4-7E37-4495-2749F03EEB36}"/>
              </a:ext>
            </a:extLst>
          </p:cNvPr>
          <p:cNvSpPr txBox="1"/>
          <p:nvPr/>
        </p:nvSpPr>
        <p:spPr>
          <a:xfrm>
            <a:off x="-12" y="4543200"/>
            <a:ext cx="12192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7675"/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Далее создаём 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карусель-слайдер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для этого запишем &lt;</a:t>
            </a:r>
            <a:r>
              <a:rPr lang="en-US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div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с классом </a:t>
            </a:r>
            <a:r>
              <a:rPr lang="ru-RU" sz="1400" b="1" kern="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destination-slider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 Внутрь этого 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&lt;</a:t>
            </a:r>
            <a:r>
              <a:rPr lang="en-US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div</a:t>
            </a:r>
            <a:r>
              <a:rPr lang="ru-RU" sz="1400" b="1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&gt; 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помещаем наши элементы слайдера.</a:t>
            </a:r>
            <a:r>
              <a:rPr lang="en-US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В итоге получаем (Рис. 2.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4.1 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и Рис 2.4.2):</a:t>
            </a:r>
            <a:r>
              <a:rPr lang="ru-RU" sz="14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endParaRPr lang="ru-RU" sz="14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8027FA9-4B3C-4BB5-95AB-68BD2B5A9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0" y="5078428"/>
            <a:ext cx="5913512" cy="1397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F7669F-FF33-C623-78EC-C976E72EAB9B}"/>
              </a:ext>
            </a:extLst>
          </p:cNvPr>
          <p:cNvSpPr txBox="1"/>
          <p:nvPr/>
        </p:nvSpPr>
        <p:spPr>
          <a:xfrm>
            <a:off x="182486" y="6473593"/>
            <a:ext cx="61201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2.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.1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Секция “Популярные регионы Азербайджана”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AC93F3A-CAE1-F7A2-4C04-E4B53B3E6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8063" y="5026314"/>
            <a:ext cx="5968546" cy="14491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1F7BFDF-9C17-3095-388B-DEB51C735FFE}"/>
              </a:ext>
            </a:extLst>
          </p:cNvPr>
          <p:cNvSpPr txBox="1"/>
          <p:nvPr/>
        </p:nvSpPr>
        <p:spPr>
          <a:xfrm>
            <a:off x="6302616" y="6471757"/>
            <a:ext cx="57739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Рис. 2.</a:t>
            </a:r>
            <a:r>
              <a:rPr lang="en-US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r>
              <a:rPr lang="ru-RU" sz="14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.2</a:t>
            </a:r>
            <a:r>
              <a:rPr lang="ru-RU" sz="1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Секция “Популярные регионы Азербайджана”</a:t>
            </a:r>
            <a:endParaRPr lang="ru-RU" sz="12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3145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593</TotalTime>
  <Words>2276</Words>
  <Application>Microsoft Office PowerPoint</Application>
  <PresentationFormat>Широкоэкранный</PresentationFormat>
  <Paragraphs>154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Times New Roman</vt:lpstr>
      <vt:lpstr>Тема Office</vt:lpstr>
      <vt:lpstr>МИНИСТЕРСТВО  НАУКИ И ОБРАЗОВАНИЯ АЗЕРБАЙДЖАНСКОЙ РЕСПУБЛИКИ            АЗЕРБАЙДЖАНСКИЙ ГОСУДАРСТВЕННЫЙ УНИВЕРСИТЕТ НЕФТИ И ПРОМЫШЛЕННОСТИ   КАФЕДРА: «КОМПЬЮТЕРНАЯ ИНЖЕНЕРИЯ»   Предмет: «Веб-системы и технологии»   КУРСОВАЯ РАБОТА Тема: «Разработка системы онлайн-бронирования отелей»   Группа: 650.22 Студент: Сербин Владимир Руководитель: асс. Халилов М. Э.   БАКУ-2025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2.2.3 Верстка contact.html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Вова Сербин</dc:creator>
  <cp:lastModifiedBy>Вова Сербин</cp:lastModifiedBy>
  <cp:revision>93</cp:revision>
  <dcterms:created xsi:type="dcterms:W3CDTF">2025-05-09T16:18:42Z</dcterms:created>
  <dcterms:modified xsi:type="dcterms:W3CDTF">2025-05-14T12:38:51Z</dcterms:modified>
</cp:coreProperties>
</file>

<file path=docProps/thumbnail.jpeg>
</file>